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4D679-ABCF-4F63-A0B1-AF72F8AFB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A65E73-9F81-4FA0-A3C2-2A8E319A41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A68F18-976C-4AE9-ACED-91310D67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F9AE9-7EAA-4174-A1F0-B1EDFFEAE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491E5C-F9D4-4018-B8E0-A1B4D0385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977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B76CB-A445-4CA9-8AC2-06CFA5CE0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341033-51CE-418A-8A75-B5B6BB80A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E6EDE3-410D-4C09-A2FE-0484208FB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5C580A-ECA8-4B4C-ACCB-4F0900C6E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9F67B2-3EA9-4558-BFDF-3C06717D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537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59A38A7-77D5-4522-9BEF-AFAEF2471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84EE8F-85A7-496C-A2AA-BB453463E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54C592-5422-4E4B-9BDF-065777836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E50E80-DBCA-4BB1-ABA6-318BF94C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D256E9-6E21-43C7-BEE1-F7180C3A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8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98877-A769-4098-9950-E0498269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F3A4BB-E89F-4143-AB23-C05C2A889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3EFC89-4108-4340-BA20-F0E206A2E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FBB21A-E1C7-4363-8944-0CEACCDE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E5CC70-940B-4578-915A-55B9F70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78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69C43-7CA6-4A6E-8B18-B9538036E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490356-5AF2-48A5-9800-545D967D9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D376FE-B7DD-4E03-B400-5BABF797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59AD17-5D52-4BD4-ACE7-F9521674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E94006-21AA-4B8C-9F0C-EC78D7F76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820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CE888-227D-4CBA-89C2-F92611B5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290882-3A20-4A9C-A5E1-7ED0D1146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3E893A-3EBB-41C0-A8F2-4E078CD21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7E632B-54AF-4FE9-A322-1D342C89E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AB9B4F-3D62-4233-B395-6F772BC1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C8AB0C-2779-4839-B0AF-3139A6B86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052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E97BB-B24F-4670-95BC-B1EB3186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794BE0-2A78-486B-BDC8-D33A8884A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E061CA-079B-4978-9945-A0E52B9DC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2748EF-E20A-400B-9E85-7B2EC3FF7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A4F379D-B083-487E-896C-7BBC90C24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C986EF-5069-4E5F-AABC-B7D20E39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15B7B8-4FCF-470E-B75C-E0DA8CA5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4EBB5E2-AE5F-4854-8ECE-BE014E787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51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A970B-8BC9-4BDD-AC37-F35D097D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1CA5BFF-5E4A-4919-81B9-89FC0B35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69AAF6-BD6E-481B-862E-D0CCB7BA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2F8F188-746A-42CF-93D0-9A8DDF68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74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ADF72-7A6A-4D9F-98B9-7303E838F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D742E06-D8B4-4114-B0DA-44AA644E3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ED2F64-80CF-44CD-B2BE-ACF369F95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81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6EC19-ACD3-4BEA-81BB-044F51E1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83FB0D-C891-4892-A2FB-33C3020D9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DD0437-591A-4513-8746-CC7F03B14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F7F7EB-48C3-4560-AB14-898D5F8A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7DFCA3-6C0F-457C-BB31-5FDC41EA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172B88-6A58-4F20-97E0-1B0C63B53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51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09B5D-6ED4-44A0-94E7-C93C3F82D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6F0EB30-1722-4D04-BED0-83F7FEC0C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EA2C94-3C82-456E-8E6A-C8E8EC446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88B30E-AA2F-4E92-B4B2-4C55263B3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6529C4-3560-4FDA-B20C-D086E205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F0A3DE-F769-459B-ACDC-4C89921C8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489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75F643-56BC-4F43-96EC-93DF557B4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6F78FB-570E-4A0C-AC7B-A4E5C8E4A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4EE584-FF30-45AA-B907-938310359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382C-6D4B-4D53-8305-6BCFA82999C6}" type="datetimeFigureOut">
              <a:rPr lang="es-ES" smtClean="0"/>
              <a:t>17/03/2020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8008B2-61E3-4D96-BA68-819D7CB35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170A09-0483-4622-8688-A14BA7CDD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E9AB3-1574-4B1C-81E9-597C53604A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68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mailto:mpe&#241;a@suace.gov.py" TargetMode="Externa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hyperlink" Target="mailto:Jorge.roa@suace.gov.py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leticia.gimenez@suace.gov.py" TargetMode="External"/><Relationship Id="rId11" Type="http://schemas.openxmlformats.org/officeDocument/2006/relationships/image" Target="../media/image5.png"/><Relationship Id="rId5" Type="http://schemas.openxmlformats.org/officeDocument/2006/relationships/hyperlink" Target="mailto:montiel.cristina@suace.gov.py" TargetMode="External"/><Relationship Id="rId10" Type="http://schemas.openxmlformats.org/officeDocument/2006/relationships/image" Target="../media/image4.png"/><Relationship Id="rId4" Type="http://schemas.openxmlformats.org/officeDocument/2006/relationships/hyperlink" Target="mailto:E-mail:%20jorge.roa@suace.gov.py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41">
            <a:extLst>
              <a:ext uri="{FF2B5EF4-FFF2-40B4-BE49-F238E27FC236}">
                <a16:creationId xmlns:a16="http://schemas.microsoft.com/office/drawing/2014/main" id="{1C45EEEC-F870-4B55-BB68-1707FB5946E0}"/>
              </a:ext>
            </a:extLst>
          </p:cNvPr>
          <p:cNvSpPr/>
          <p:nvPr/>
        </p:nvSpPr>
        <p:spPr>
          <a:xfrm>
            <a:off x="4292600" y="1620293"/>
            <a:ext cx="7394793" cy="4336980"/>
          </a:xfrm>
          <a:prstGeom prst="rect">
            <a:avLst/>
          </a:prstGeom>
          <a:solidFill>
            <a:schemeClr val="bg1">
              <a:lumMod val="95000"/>
            </a:schemeClr>
          </a:solidFill>
          <a:ln cap="rnd" cmpd="thinThick">
            <a:noFill/>
            <a:rou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07BD2CA-6741-49ED-85AA-4678F31FC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959" y="698684"/>
            <a:ext cx="9657177" cy="398702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Ministerio de Industria y Comercio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7A5AF41-B027-42B2-8E52-F06D6C717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2271" y="1746515"/>
            <a:ext cx="7265122" cy="409737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1800" b="1" dirty="0"/>
              <a:t>En el marco de las acciones preventivas, para evitar la propagación del Coronavirus (COVID-19), las oficinas del SUACE </a:t>
            </a:r>
            <a:r>
              <a:rPr lang="es-ES" sz="1800" b="1" u="sng" dirty="0">
                <a:solidFill>
                  <a:srgbClr val="FF0000"/>
                </a:solidFill>
              </a:rPr>
              <a:t>PERMANECERÁN CERRADAS del 16/03/2020 HASTA EL 24/03/2020</a:t>
            </a:r>
            <a:r>
              <a:rPr lang="es-ES" sz="1800" b="1" u="sng" dirty="0"/>
              <a:t>. </a:t>
            </a:r>
          </a:p>
          <a:p>
            <a:pPr marL="0" indent="0" algn="just">
              <a:buNone/>
            </a:pPr>
            <a:r>
              <a:rPr lang="es-ES" sz="1800" b="1" dirty="0"/>
              <a:t>Pueden seguir con los tramites vía on line remitiendo adjunto los documentos requeridos para su formalización al correo </a:t>
            </a:r>
            <a:r>
              <a:rPr lang="es-ES" sz="1800" b="1" dirty="0">
                <a:hlinkClick r:id="rId2"/>
              </a:rPr>
              <a:t>Jorge.roa@suace.gov.py</a:t>
            </a:r>
            <a:r>
              <a:rPr lang="es-ES" sz="1800" b="1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1200"/>
              </a:spcAft>
              <a:buNone/>
            </a:pPr>
            <a:r>
              <a:rPr lang="es-ES" sz="1800" b="1" dirty="0"/>
              <a:t>Las consultas pueden realizarse a través de los siguientes contactos:</a:t>
            </a:r>
            <a:endParaRPr lang="es-ES" sz="1800" b="1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s-ES" sz="1600" b="1" u="sng" dirty="0"/>
              <a:t>DIR. GRAL. ECON. MARGARITAPEÑA</a:t>
            </a:r>
            <a:r>
              <a:rPr lang="es-ES" sz="1600" b="1" dirty="0"/>
              <a:t>	           </a:t>
            </a:r>
            <a:r>
              <a:rPr lang="es-ES" sz="1600" b="1" u="sng" dirty="0"/>
              <a:t>DIR. DE TRAMITE JORGE ROA</a:t>
            </a:r>
            <a:endParaRPr lang="es-E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s-ES" sz="1600" b="1" dirty="0"/>
              <a:t>        </a:t>
            </a:r>
            <a:r>
              <a:rPr lang="es-ES" sz="1600" b="1" u="sng" dirty="0">
                <a:hlinkClick r:id="rId3"/>
              </a:rPr>
              <a:t>mpeña@suace.gov.py</a:t>
            </a:r>
            <a:r>
              <a:rPr lang="es-ES" sz="1600" b="1" dirty="0"/>
              <a:t>		                  </a:t>
            </a:r>
            <a:r>
              <a:rPr lang="es-ES" sz="1600" b="1" u="sng" dirty="0">
                <a:hlinkClick r:id="rId4"/>
              </a:rPr>
              <a:t>jorge.roa@suace.gov.py</a:t>
            </a:r>
            <a:endParaRPr lang="es-ES" sz="16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s-ES" sz="1600" b="1" dirty="0"/>
              <a:t>        (0981) 98 33 28 		     	                  (0962) 12 44 74</a:t>
            </a:r>
            <a:endParaRPr lang="es-ES" sz="1600" dirty="0"/>
          </a:p>
          <a:p>
            <a:pPr marL="0" indent="0">
              <a:buNone/>
            </a:pPr>
            <a:r>
              <a:rPr lang="es-ES" sz="1600" b="1" dirty="0"/>
              <a:t> </a:t>
            </a:r>
            <a:r>
              <a:rPr lang="es-ES" sz="1600" dirty="0"/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s-ES" sz="1600" b="1" u="sng" dirty="0"/>
              <a:t>DIR. DE TRAMITE CRISTINA MONTIEL</a:t>
            </a:r>
            <a:r>
              <a:rPr lang="es-ES" sz="1600" b="1" dirty="0"/>
              <a:t>	           </a:t>
            </a:r>
            <a:r>
              <a:rPr lang="es-ES" sz="1600" b="1" u="sng" dirty="0"/>
              <a:t>SEC. GRAL. LIC. LETICIA GIMENEZ</a:t>
            </a:r>
            <a:endParaRPr lang="es-ES" sz="16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600" b="1" dirty="0"/>
              <a:t>       </a:t>
            </a:r>
            <a:r>
              <a:rPr lang="es-ES" sz="1600" b="1" u="sng" dirty="0">
                <a:hlinkClick r:id="rId5"/>
              </a:rPr>
              <a:t>cristina.montiel@suace.gov.py</a:t>
            </a:r>
            <a:r>
              <a:rPr lang="es-ES" sz="1600" b="1" dirty="0"/>
              <a:t>	                 </a:t>
            </a:r>
            <a:r>
              <a:rPr lang="es-ES" sz="1600" b="1" u="sng" dirty="0">
                <a:hlinkClick r:id="rId6"/>
              </a:rPr>
              <a:t>leticia.gimenez@suace.gov.py</a:t>
            </a:r>
            <a:endParaRPr lang="es-ES" sz="160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s-ES" sz="1600" b="1" dirty="0"/>
              <a:t>       (0985) 86 07 13 		            	                 (0981) 93 60 85</a:t>
            </a:r>
            <a:endParaRPr lang="es-ES" sz="1600" dirty="0"/>
          </a:p>
        </p:txBody>
      </p:sp>
      <p:grpSp>
        <p:nvGrpSpPr>
          <p:cNvPr id="7" name="4 Grupo">
            <a:extLst>
              <a:ext uri="{FF2B5EF4-FFF2-40B4-BE49-F238E27FC236}">
                <a16:creationId xmlns:a16="http://schemas.microsoft.com/office/drawing/2014/main" id="{BD919BF2-A262-4C60-B58E-D356C56883C5}"/>
              </a:ext>
            </a:extLst>
          </p:cNvPr>
          <p:cNvGrpSpPr/>
          <p:nvPr/>
        </p:nvGrpSpPr>
        <p:grpSpPr>
          <a:xfrm>
            <a:off x="420914" y="185690"/>
            <a:ext cx="10503673" cy="522599"/>
            <a:chOff x="550416" y="376997"/>
            <a:chExt cx="8011726" cy="306326"/>
          </a:xfrm>
        </p:grpSpPr>
        <p:pic>
          <p:nvPicPr>
            <p:cNvPr id="8" name="13 Imagen">
              <a:extLst>
                <a:ext uri="{FF2B5EF4-FFF2-40B4-BE49-F238E27FC236}">
                  <a16:creationId xmlns:a16="http://schemas.microsoft.com/office/drawing/2014/main" id="{E34E0B0E-F82C-4D44-889A-7D6460905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6256" y="376997"/>
              <a:ext cx="309051" cy="306326"/>
            </a:xfrm>
            <a:prstGeom prst="rect">
              <a:avLst/>
            </a:prstGeom>
          </p:spPr>
        </p:pic>
        <p:cxnSp>
          <p:nvCxnSpPr>
            <p:cNvPr id="9" name="14 Conector recto">
              <a:extLst>
                <a:ext uri="{FF2B5EF4-FFF2-40B4-BE49-F238E27FC236}">
                  <a16:creationId xmlns:a16="http://schemas.microsoft.com/office/drawing/2014/main" id="{C2217EF1-65B9-466D-9B6A-52E3E586A110}"/>
                </a:ext>
              </a:extLst>
            </p:cNvPr>
            <p:cNvCxnSpPr/>
            <p:nvPr/>
          </p:nvCxnSpPr>
          <p:spPr>
            <a:xfrm>
              <a:off x="550416" y="530160"/>
              <a:ext cx="3649795" cy="0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5 Conector recto">
              <a:extLst>
                <a:ext uri="{FF2B5EF4-FFF2-40B4-BE49-F238E27FC236}">
                  <a16:creationId xmlns:a16="http://schemas.microsoft.com/office/drawing/2014/main" id="{89C0D5E1-52B4-4866-90F0-B1668C4D0C04}"/>
                </a:ext>
              </a:extLst>
            </p:cNvPr>
            <p:cNvCxnSpPr/>
            <p:nvPr/>
          </p:nvCxnSpPr>
          <p:spPr>
            <a:xfrm>
              <a:off x="4901352" y="530160"/>
              <a:ext cx="3649795" cy="0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13 Imagen">
              <a:extLst>
                <a:ext uri="{FF2B5EF4-FFF2-40B4-BE49-F238E27FC236}">
                  <a16:creationId xmlns:a16="http://schemas.microsoft.com/office/drawing/2014/main" id="{882F7B8F-7F5F-4CDF-8580-84D2ECCCBFF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07252" y="376997"/>
              <a:ext cx="309051" cy="306326"/>
            </a:xfrm>
            <a:prstGeom prst="rect">
              <a:avLst/>
            </a:prstGeom>
          </p:spPr>
        </p:pic>
        <p:cxnSp>
          <p:nvCxnSpPr>
            <p:cNvPr id="12" name="14 Conector recto">
              <a:extLst>
                <a:ext uri="{FF2B5EF4-FFF2-40B4-BE49-F238E27FC236}">
                  <a16:creationId xmlns:a16="http://schemas.microsoft.com/office/drawing/2014/main" id="{25E9CF99-F0E2-49DC-BD96-67AEE28C7475}"/>
                </a:ext>
              </a:extLst>
            </p:cNvPr>
            <p:cNvCxnSpPr/>
            <p:nvPr/>
          </p:nvCxnSpPr>
          <p:spPr>
            <a:xfrm>
              <a:off x="561412" y="530160"/>
              <a:ext cx="3649795" cy="0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5 Conector recto">
              <a:extLst>
                <a:ext uri="{FF2B5EF4-FFF2-40B4-BE49-F238E27FC236}">
                  <a16:creationId xmlns:a16="http://schemas.microsoft.com/office/drawing/2014/main" id="{5409081D-1128-4A91-8471-84AE6896E078}"/>
                </a:ext>
              </a:extLst>
            </p:cNvPr>
            <p:cNvCxnSpPr/>
            <p:nvPr/>
          </p:nvCxnSpPr>
          <p:spPr>
            <a:xfrm>
              <a:off x="4912347" y="530160"/>
              <a:ext cx="3649795" cy="0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9 Grupo">
            <a:extLst>
              <a:ext uri="{FF2B5EF4-FFF2-40B4-BE49-F238E27FC236}">
                <a16:creationId xmlns:a16="http://schemas.microsoft.com/office/drawing/2014/main" id="{BDD9276B-E6EC-4D43-A3FD-5BA182C731B9}"/>
              </a:ext>
            </a:extLst>
          </p:cNvPr>
          <p:cNvGrpSpPr/>
          <p:nvPr/>
        </p:nvGrpSpPr>
        <p:grpSpPr>
          <a:xfrm>
            <a:off x="11311281" y="159902"/>
            <a:ext cx="205237" cy="522599"/>
            <a:chOff x="8702040" y="2321858"/>
            <a:chExt cx="159347" cy="497427"/>
          </a:xfrm>
        </p:grpSpPr>
        <p:sp>
          <p:nvSpPr>
            <p:cNvPr id="15" name="6 Rectángulo">
              <a:extLst>
                <a:ext uri="{FF2B5EF4-FFF2-40B4-BE49-F238E27FC236}">
                  <a16:creationId xmlns:a16="http://schemas.microsoft.com/office/drawing/2014/main" id="{8F8ED42C-226B-499F-B2FE-8DF9F7220100}"/>
                </a:ext>
              </a:extLst>
            </p:cNvPr>
            <p:cNvSpPr/>
            <p:nvPr/>
          </p:nvSpPr>
          <p:spPr>
            <a:xfrm>
              <a:off x="8702040" y="2321858"/>
              <a:ext cx="159347" cy="16607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Y"/>
            </a:p>
          </p:txBody>
        </p:sp>
        <p:sp>
          <p:nvSpPr>
            <p:cNvPr id="16" name="7 Rectángulo">
              <a:extLst>
                <a:ext uri="{FF2B5EF4-FFF2-40B4-BE49-F238E27FC236}">
                  <a16:creationId xmlns:a16="http://schemas.microsoft.com/office/drawing/2014/main" id="{620BE293-3ABB-4308-B63D-9DAA3321CDE0}"/>
                </a:ext>
              </a:extLst>
            </p:cNvPr>
            <p:cNvSpPr/>
            <p:nvPr/>
          </p:nvSpPr>
          <p:spPr>
            <a:xfrm>
              <a:off x="8702040" y="2487929"/>
              <a:ext cx="159347" cy="1660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Y"/>
            </a:p>
          </p:txBody>
        </p:sp>
        <p:sp>
          <p:nvSpPr>
            <p:cNvPr id="17" name="8 Rectángulo">
              <a:extLst>
                <a:ext uri="{FF2B5EF4-FFF2-40B4-BE49-F238E27FC236}">
                  <a16:creationId xmlns:a16="http://schemas.microsoft.com/office/drawing/2014/main" id="{7A24CCA4-E249-4B34-8298-1432AB6A5726}"/>
                </a:ext>
              </a:extLst>
            </p:cNvPr>
            <p:cNvSpPr/>
            <p:nvPr/>
          </p:nvSpPr>
          <p:spPr>
            <a:xfrm>
              <a:off x="8702040" y="2653214"/>
              <a:ext cx="159347" cy="16607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Y"/>
            </a:p>
          </p:txBody>
        </p:sp>
      </p:grpSp>
      <p:sp>
        <p:nvSpPr>
          <p:cNvPr id="24" name="Título 1">
            <a:extLst>
              <a:ext uri="{FF2B5EF4-FFF2-40B4-BE49-F238E27FC236}">
                <a16:creationId xmlns:a16="http://schemas.microsoft.com/office/drawing/2014/main" id="{0849186E-F615-49D1-A9D6-AC9407ACC5C7}"/>
              </a:ext>
            </a:extLst>
          </p:cNvPr>
          <p:cNvSpPr txBox="1">
            <a:spLocks/>
          </p:cNvSpPr>
          <p:nvPr/>
        </p:nvSpPr>
        <p:spPr>
          <a:xfrm>
            <a:off x="583051" y="1581208"/>
            <a:ext cx="3138582" cy="9498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defPPr>
              <a:defRPr lang="es-ES"/>
            </a:defPPr>
            <a:lvl1pPr mar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5400" b="1" dirty="0">
                <a:solidFill>
                  <a:srgbClr val="FF0000"/>
                </a:solidFill>
                <a:latin typeface="Arial Black" panose="020B0A04020102020204" pitchFamily="34" charset="0"/>
                <a:cs typeface="Calibri"/>
              </a:rPr>
              <a:t>SU</a:t>
            </a:r>
            <a:r>
              <a:rPr lang="es-ES" sz="5400" b="1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  <a:cs typeface="Calibri"/>
              </a:rPr>
              <a:t>A</a:t>
            </a:r>
            <a:r>
              <a:rPr lang="es-ES" sz="54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Calibri"/>
              </a:rPr>
              <a:t>CE</a:t>
            </a: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86AFDFD3-6F2B-4DAB-9865-6D7125688900}"/>
              </a:ext>
            </a:extLst>
          </p:cNvPr>
          <p:cNvSpPr txBox="1">
            <a:spLocks/>
          </p:cNvSpPr>
          <p:nvPr/>
        </p:nvSpPr>
        <p:spPr>
          <a:xfrm>
            <a:off x="109704" y="2237306"/>
            <a:ext cx="4085276" cy="9498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defPPr>
              <a:defRPr lang="es-ES"/>
            </a:defPPr>
            <a:lvl1pPr mar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000" b="1" dirty="0">
                <a:solidFill>
                  <a:srgbClr val="002060"/>
                </a:solidFill>
                <a:latin typeface="+mj-lt"/>
                <a:cs typeface="Calibri"/>
              </a:rPr>
              <a:t>SISTEMA UNIFICADO DE </a:t>
            </a:r>
            <a:br>
              <a:rPr lang="es-ES" sz="2000" b="1" dirty="0">
                <a:solidFill>
                  <a:srgbClr val="002060"/>
                </a:solidFill>
                <a:latin typeface="+mj-lt"/>
                <a:cs typeface="Calibri"/>
              </a:rPr>
            </a:br>
            <a:r>
              <a:rPr lang="es-ES" sz="2000" b="1" dirty="0">
                <a:solidFill>
                  <a:srgbClr val="002060"/>
                </a:solidFill>
                <a:latin typeface="+mj-lt"/>
                <a:cs typeface="Calibri"/>
              </a:rPr>
              <a:t>APERTURA Y CIERRE DE EMPRESAS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87653AC6-FCEF-4FCB-9B5C-CA1BA8C696A4}"/>
              </a:ext>
            </a:extLst>
          </p:cNvPr>
          <p:cNvSpPr txBox="1">
            <a:spLocks/>
          </p:cNvSpPr>
          <p:nvPr/>
        </p:nvSpPr>
        <p:spPr>
          <a:xfrm>
            <a:off x="154774" y="3529010"/>
            <a:ext cx="4085276" cy="9498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defPPr>
              <a:defRPr lang="es-ES"/>
            </a:defPPr>
            <a:lvl1pPr mar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b="1" dirty="0">
                <a:solidFill>
                  <a:srgbClr val="002060"/>
                </a:solidFill>
                <a:latin typeface="+mj-lt"/>
                <a:cs typeface="Calibri"/>
              </a:rPr>
              <a:t>COMUNICA</a:t>
            </a:r>
            <a:endParaRPr lang="es-ES" sz="2800" b="1" dirty="0">
              <a:solidFill>
                <a:srgbClr val="002060"/>
              </a:solidFill>
              <a:latin typeface="+mj-lt"/>
              <a:cs typeface="Calibri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F181D4A1-E375-477A-9EB3-4225EDFE1F54}"/>
              </a:ext>
            </a:extLst>
          </p:cNvPr>
          <p:cNvSpPr txBox="1">
            <a:spLocks/>
          </p:cNvSpPr>
          <p:nvPr/>
        </p:nvSpPr>
        <p:spPr>
          <a:xfrm>
            <a:off x="248704" y="4672902"/>
            <a:ext cx="3897417" cy="118694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defPPr>
              <a:defRPr lang="es-ES"/>
            </a:defPPr>
            <a:lvl1pPr marL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600" b="1" dirty="0">
                <a:solidFill>
                  <a:srgbClr val="002060"/>
                </a:solidFill>
                <a:latin typeface="+mj-lt"/>
                <a:cs typeface="Calibri"/>
              </a:rPr>
              <a:t>DIRECCION GENERAL </a:t>
            </a:r>
          </a:p>
          <a:p>
            <a:pPr algn="ctr"/>
            <a:r>
              <a:rPr lang="es-ES" sz="1600" b="1" dirty="0">
                <a:solidFill>
                  <a:srgbClr val="002060"/>
                </a:solidFill>
                <a:latin typeface="+mj-lt"/>
                <a:cs typeface="Calibri"/>
              </a:rPr>
              <a:t>SISTEMA UNIFICADO DE APERTURA Y </a:t>
            </a:r>
          </a:p>
          <a:p>
            <a:pPr algn="ctr"/>
            <a:r>
              <a:rPr lang="es-ES" sz="1600" b="1" dirty="0">
                <a:solidFill>
                  <a:srgbClr val="002060"/>
                </a:solidFill>
                <a:latin typeface="+mj-lt"/>
                <a:cs typeface="Calibri"/>
              </a:rPr>
              <a:t>CIERRE DE EMPRESAS  - SUACE</a:t>
            </a:r>
            <a:endParaRPr lang="es-ES" sz="1400" b="1" dirty="0">
              <a:solidFill>
                <a:srgbClr val="002060"/>
              </a:solidFill>
              <a:latin typeface="+mj-lt"/>
              <a:cs typeface="Calibri"/>
            </a:endParaRPr>
          </a:p>
        </p:txBody>
      </p:sp>
      <p:pic>
        <p:nvPicPr>
          <p:cNvPr id="29" name="5 Imagen">
            <a:extLst>
              <a:ext uri="{FF2B5EF4-FFF2-40B4-BE49-F238E27FC236}">
                <a16:creationId xmlns:a16="http://schemas.microsoft.com/office/drawing/2014/main" id="{231E8DE0-93DC-422A-A531-2DC0871CBD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521" y="5976209"/>
            <a:ext cx="1959850" cy="921823"/>
          </a:xfrm>
          <a:prstGeom prst="rect">
            <a:avLst/>
          </a:prstGeom>
        </p:spPr>
      </p:pic>
      <p:pic>
        <p:nvPicPr>
          <p:cNvPr id="30" name="10 Imagen">
            <a:extLst>
              <a:ext uri="{FF2B5EF4-FFF2-40B4-BE49-F238E27FC236}">
                <a16:creationId xmlns:a16="http://schemas.microsoft.com/office/drawing/2014/main" id="{16E25E97-181B-418C-9043-AAF48349F93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001" y="6159654"/>
            <a:ext cx="2155835" cy="554933"/>
          </a:xfrm>
          <a:prstGeom prst="rect">
            <a:avLst/>
          </a:prstGeom>
        </p:spPr>
      </p:pic>
      <p:pic>
        <p:nvPicPr>
          <p:cNvPr id="31" name="13 Imagen">
            <a:extLst>
              <a:ext uri="{FF2B5EF4-FFF2-40B4-BE49-F238E27FC236}">
                <a16:creationId xmlns:a16="http://schemas.microsoft.com/office/drawing/2014/main" id="{EF808DF5-3971-4867-87C5-A9A5C30C3DF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466" y="6043178"/>
            <a:ext cx="1433956" cy="787884"/>
          </a:xfrm>
          <a:prstGeom prst="rect">
            <a:avLst/>
          </a:prstGeom>
        </p:spPr>
      </p:pic>
      <p:pic>
        <p:nvPicPr>
          <p:cNvPr id="35" name="Imagen 34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D1EBE52-C669-4C59-B71A-4FECE6A82208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r="1812"/>
          <a:stretch/>
        </p:blipFill>
        <p:spPr>
          <a:xfrm>
            <a:off x="4471988" y="4179353"/>
            <a:ext cx="214312" cy="224876"/>
          </a:xfrm>
          <a:prstGeom prst="rect">
            <a:avLst/>
          </a:prstGeom>
        </p:spPr>
      </p:pic>
      <p:pic>
        <p:nvPicPr>
          <p:cNvPr id="46" name="Imagen 45" descr="Imagen que contiene dibujo&#10;&#10;Descripción generada automáticamente">
            <a:extLst>
              <a:ext uri="{FF2B5EF4-FFF2-40B4-BE49-F238E27FC236}">
                <a16:creationId xmlns:a16="http://schemas.microsoft.com/office/drawing/2014/main" id="{85F8DD62-6DDB-466A-9706-659E837878CD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r="1812"/>
          <a:stretch/>
        </p:blipFill>
        <p:spPr>
          <a:xfrm>
            <a:off x="8677275" y="4189647"/>
            <a:ext cx="214312" cy="224876"/>
          </a:xfrm>
          <a:prstGeom prst="rect">
            <a:avLst/>
          </a:prstGeom>
        </p:spPr>
      </p:pic>
      <p:pic>
        <p:nvPicPr>
          <p:cNvPr id="48" name="Imagen 47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3F87099-B13B-4C09-8724-9E0C153959F7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r="1812"/>
          <a:stretch/>
        </p:blipFill>
        <p:spPr>
          <a:xfrm>
            <a:off x="4478842" y="5336643"/>
            <a:ext cx="214312" cy="224876"/>
          </a:xfrm>
          <a:prstGeom prst="rect">
            <a:avLst/>
          </a:prstGeom>
        </p:spPr>
      </p:pic>
      <p:pic>
        <p:nvPicPr>
          <p:cNvPr id="50" name="Imagen 49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11E0132-3B26-4424-878C-372BC2EF5534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r="1812"/>
          <a:stretch/>
        </p:blipFill>
        <p:spPr>
          <a:xfrm>
            <a:off x="8684129" y="5346937"/>
            <a:ext cx="214312" cy="224876"/>
          </a:xfrm>
          <a:prstGeom prst="rect">
            <a:avLst/>
          </a:prstGeom>
        </p:spPr>
      </p:pic>
      <p:sp>
        <p:nvSpPr>
          <p:cNvPr id="51" name="Título 3">
            <a:extLst>
              <a:ext uri="{FF2B5EF4-FFF2-40B4-BE49-F238E27FC236}">
                <a16:creationId xmlns:a16="http://schemas.microsoft.com/office/drawing/2014/main" id="{812A67E2-3640-43F9-8EC0-69BE038F9738}"/>
              </a:ext>
            </a:extLst>
          </p:cNvPr>
          <p:cNvSpPr txBox="1">
            <a:spLocks/>
          </p:cNvSpPr>
          <p:nvPr/>
        </p:nvSpPr>
        <p:spPr>
          <a:xfrm>
            <a:off x="1053959" y="1133233"/>
            <a:ext cx="9657177" cy="398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TRAMITACION ELECTRONICA DEL SUACE</a:t>
            </a:r>
          </a:p>
        </p:txBody>
      </p:sp>
      <p:pic>
        <p:nvPicPr>
          <p:cNvPr id="53" name="Imagen 5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DCA1B0CD-FB2A-4BBB-AE22-1CBDCE6C74D1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6" t="5495" r="7131" b="12806"/>
          <a:stretch/>
        </p:blipFill>
        <p:spPr>
          <a:xfrm>
            <a:off x="4471988" y="3980397"/>
            <a:ext cx="220008" cy="163014"/>
          </a:xfrm>
          <a:prstGeom prst="rect">
            <a:avLst/>
          </a:prstGeom>
        </p:spPr>
      </p:pic>
      <p:pic>
        <p:nvPicPr>
          <p:cNvPr id="60" name="Imagen 59" descr="Imagen que contiene dibujo&#10;&#10;Descripción generada automáticamente">
            <a:extLst>
              <a:ext uri="{FF2B5EF4-FFF2-40B4-BE49-F238E27FC236}">
                <a16:creationId xmlns:a16="http://schemas.microsoft.com/office/drawing/2014/main" id="{1B0E5333-D126-484B-8682-FF1AE9F327CD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6" t="5495" r="7131" b="12806"/>
          <a:stretch/>
        </p:blipFill>
        <p:spPr>
          <a:xfrm>
            <a:off x="4472642" y="5088168"/>
            <a:ext cx="220008" cy="163014"/>
          </a:xfrm>
          <a:prstGeom prst="rect">
            <a:avLst/>
          </a:prstGeom>
        </p:spPr>
      </p:pic>
      <p:pic>
        <p:nvPicPr>
          <p:cNvPr id="61" name="Imagen 6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58EE1BAE-9A0A-4D2E-A9C5-0955D7E481CD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6" t="5495" r="7131" b="12806"/>
          <a:stretch/>
        </p:blipFill>
        <p:spPr>
          <a:xfrm>
            <a:off x="8689396" y="3980397"/>
            <a:ext cx="220008" cy="163014"/>
          </a:xfrm>
          <a:prstGeom prst="rect">
            <a:avLst/>
          </a:prstGeom>
        </p:spPr>
      </p:pic>
      <p:pic>
        <p:nvPicPr>
          <p:cNvPr id="62" name="Imagen 6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7500504-D610-422D-A681-D1D2D6CAEBA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6" t="5495" r="7131" b="12806"/>
          <a:stretch/>
        </p:blipFill>
        <p:spPr>
          <a:xfrm>
            <a:off x="8690050" y="5088168"/>
            <a:ext cx="220008" cy="16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254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100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Ministerio de Industria y Comercio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Ministerio de Industria y Comercio</dc:title>
  <dc:creator>Jorge Aguayo</dc:creator>
  <cp:lastModifiedBy>Jorge Aguayo</cp:lastModifiedBy>
  <cp:revision>16</cp:revision>
  <dcterms:created xsi:type="dcterms:W3CDTF">2020-03-17T13:18:15Z</dcterms:created>
  <dcterms:modified xsi:type="dcterms:W3CDTF">2020-03-17T18:58:23Z</dcterms:modified>
</cp:coreProperties>
</file>